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7"/>
  </p:notesMasterIdLst>
  <p:handoutMasterIdLst>
    <p:handoutMasterId r:id="rId28"/>
  </p:handoutMasterIdLst>
  <p:sldIdLst>
    <p:sldId id="669" r:id="rId6"/>
    <p:sldId id="547" r:id="rId7"/>
    <p:sldId id="678" r:id="rId8"/>
    <p:sldId id="564" r:id="rId9"/>
    <p:sldId id="567" r:id="rId10"/>
    <p:sldId id="460" r:id="rId11"/>
    <p:sldId id="692" r:id="rId12"/>
    <p:sldId id="549" r:id="rId13"/>
    <p:sldId id="516" r:id="rId14"/>
    <p:sldId id="518" r:id="rId15"/>
    <p:sldId id="523" r:id="rId16"/>
    <p:sldId id="682" r:id="rId17"/>
    <p:sldId id="595" r:id="rId18"/>
    <p:sldId id="582" r:id="rId19"/>
    <p:sldId id="679" r:id="rId20"/>
    <p:sldId id="522" r:id="rId21"/>
    <p:sldId id="528" r:id="rId22"/>
    <p:sldId id="531" r:id="rId23"/>
    <p:sldId id="680" r:id="rId24"/>
    <p:sldId id="681" r:id="rId25"/>
    <p:sldId id="59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5683"/>
    <a:srgbClr val="2FBDD5"/>
    <a:srgbClr val="E7E7E8"/>
    <a:srgbClr val="4D4D4D"/>
    <a:srgbClr val="88DAE7"/>
    <a:srgbClr val="242C65"/>
    <a:srgbClr val="CDD0D1"/>
    <a:srgbClr val="C9CCD7"/>
    <a:srgbClr val="D7F3F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2" autoAdjust="0"/>
    <p:restoredTop sz="81569" autoAdjust="0"/>
  </p:normalViewPr>
  <p:slideViewPr>
    <p:cSldViewPr snapToGrid="0">
      <p:cViewPr varScale="1">
        <p:scale>
          <a:sx n="135" d="100"/>
          <a:sy n="135" d="100"/>
        </p:scale>
        <p:origin x="1836" y="63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3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5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60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0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3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34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(Clean, Aggregate)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02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91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54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many years the main problem was the first one. So we had to select the data carefully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48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47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3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5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36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92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6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1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631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dan.com/data-warehouse-design-inmon-versus-kimball/2030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2020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CHAPTER 4 - </a:t>
            </a:r>
            <a:r>
              <a:rPr lang="en-US" sz="3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DW</a:t>
            </a:r>
            <a:endParaRPr lang="en-US" sz="3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524166" y="3222306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647866" y="3293680"/>
            <a:ext cx="850900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12118" y="1029524"/>
            <a:ext cx="2453202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31902" y="1172920"/>
            <a:ext cx="414664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EDW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Enterprise Data Warehouse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1902" y="3716957"/>
            <a:ext cx="3580147" cy="173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Data from OLTP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Historical data 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Single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source of truth</a:t>
            </a:r>
            <a:endParaRPr lang="hu-HU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Read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optimized</a:t>
            </a:r>
            <a:endParaRPr lang="hu-HU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Relevant data for analytics</a:t>
            </a:r>
          </a:p>
        </p:txBody>
      </p:sp>
    </p:spTree>
    <p:extLst>
      <p:ext uri="{BB962C8B-B14F-4D97-AF65-F5344CB8AC3E}">
        <p14:creationId xmlns:p14="http://schemas.microsoft.com/office/powerpoint/2010/main" val="203086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SUBJECT ORIENTATION</a:t>
            </a:r>
          </a:p>
        </p:txBody>
      </p:sp>
      <p:sp>
        <p:nvSpPr>
          <p:cNvPr id="10" name="Flowchart: Magnetic Disk 9"/>
          <p:cNvSpPr/>
          <p:nvPr/>
        </p:nvSpPr>
        <p:spPr>
          <a:xfrm>
            <a:off x="3004475" y="1545094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sp>
        <p:nvSpPr>
          <p:cNvPr id="14" name="Flowchart: Magnetic Disk 13"/>
          <p:cNvSpPr/>
          <p:nvPr/>
        </p:nvSpPr>
        <p:spPr>
          <a:xfrm>
            <a:off x="3004475" y="2847860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Billing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3004475" y="4150626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</a:t>
            </a:r>
          </a:p>
        </p:txBody>
      </p:sp>
      <p:sp>
        <p:nvSpPr>
          <p:cNvPr id="17" name="Flowchart: Magnetic Disk 16"/>
          <p:cNvSpPr/>
          <p:nvPr/>
        </p:nvSpPr>
        <p:spPr>
          <a:xfrm>
            <a:off x="7610121" y="2244627"/>
            <a:ext cx="1613024" cy="1041400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Sales</a:t>
            </a:r>
          </a:p>
        </p:txBody>
      </p:sp>
      <p:sp>
        <p:nvSpPr>
          <p:cNvPr id="18" name="Flowchart: Magnetic Disk 17"/>
          <p:cNvSpPr/>
          <p:nvPr/>
        </p:nvSpPr>
        <p:spPr>
          <a:xfrm>
            <a:off x="7610121" y="3547393"/>
            <a:ext cx="1613024" cy="1041400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3" name="Straight Arrow Connector 2"/>
          <p:cNvCxnSpPr>
            <a:stCxn id="10" idx="4"/>
          </p:cNvCxnSpPr>
          <p:nvPr/>
        </p:nvCxnSpPr>
        <p:spPr>
          <a:xfrm>
            <a:off x="4617500" y="2065795"/>
            <a:ext cx="1163781" cy="1220233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17498" y="3380662"/>
            <a:ext cx="1163782" cy="1164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617498" y="3547394"/>
            <a:ext cx="1163782" cy="1129045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864427" y="2664261"/>
            <a:ext cx="1662546" cy="716400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8" idx="2"/>
          </p:cNvCxnSpPr>
          <p:nvPr/>
        </p:nvCxnSpPr>
        <p:spPr>
          <a:xfrm>
            <a:off x="5857481" y="3547393"/>
            <a:ext cx="1752641" cy="520700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7890" y="2884479"/>
            <a:ext cx="2412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OLTP</a:t>
            </a:r>
            <a:endParaRPr lang="en-US" sz="6000" dirty="0"/>
          </a:p>
        </p:txBody>
      </p:sp>
      <p:sp>
        <p:nvSpPr>
          <p:cNvPr id="34" name="Rectangle 33"/>
          <p:cNvSpPr/>
          <p:nvPr/>
        </p:nvSpPr>
        <p:spPr>
          <a:xfrm>
            <a:off x="9892986" y="2884479"/>
            <a:ext cx="1565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DW</a:t>
            </a:r>
            <a:endParaRPr lang="en-US" sz="6000" dirty="0"/>
          </a:p>
        </p:txBody>
      </p:sp>
      <p:sp>
        <p:nvSpPr>
          <p:cNvPr id="35" name="Rectangle 34"/>
          <p:cNvSpPr/>
          <p:nvPr/>
        </p:nvSpPr>
        <p:spPr>
          <a:xfrm>
            <a:off x="2250172" y="5451741"/>
            <a:ext cx="383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Operation / Process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259906" y="5451741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Subject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9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MAPPING TO OUR SAMPLE DB</a:t>
            </a:r>
          </a:p>
        </p:txBody>
      </p:sp>
      <p:sp>
        <p:nvSpPr>
          <p:cNvPr id="10" name="Flowchart: Magnetic Disk 9"/>
          <p:cNvSpPr/>
          <p:nvPr/>
        </p:nvSpPr>
        <p:spPr>
          <a:xfrm>
            <a:off x="8337867" y="1763676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sp>
        <p:nvSpPr>
          <p:cNvPr id="14" name="Flowchart: Magnetic Disk 13"/>
          <p:cNvSpPr/>
          <p:nvPr/>
        </p:nvSpPr>
        <p:spPr>
          <a:xfrm>
            <a:off x="8337867" y="3066442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Billing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8337867" y="4369208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</a:t>
            </a:r>
          </a:p>
        </p:txBody>
      </p:sp>
      <p:cxnSp>
        <p:nvCxnSpPr>
          <p:cNvPr id="3" name="Straight Arrow Connector 2"/>
          <p:cNvCxnSpPr>
            <a:stCxn id="10" idx="4"/>
          </p:cNvCxnSpPr>
          <p:nvPr/>
        </p:nvCxnSpPr>
        <p:spPr>
          <a:xfrm>
            <a:off x="9950892" y="2284377"/>
            <a:ext cx="1163781" cy="1220233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950890" y="3599244"/>
            <a:ext cx="1163782" cy="1164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950890" y="3765976"/>
            <a:ext cx="1163782" cy="1129045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621282" y="3103061"/>
            <a:ext cx="2412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OLTP</a:t>
            </a:r>
            <a:endParaRPr lang="en-US" sz="6000" dirty="0"/>
          </a:p>
        </p:txBody>
      </p:sp>
      <p:sp>
        <p:nvSpPr>
          <p:cNvPr id="35" name="Rectangle 34"/>
          <p:cNvSpPr/>
          <p:nvPr/>
        </p:nvSpPr>
        <p:spPr>
          <a:xfrm>
            <a:off x="7583564" y="5670323"/>
            <a:ext cx="383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Operation / Process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65FD78C6-F3E0-4894-B413-113AB956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40" y="1085620"/>
            <a:ext cx="4070943" cy="52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19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PRODUCT SALES - STAR SCHEMA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F5237C-1803-443E-A6E5-FA9A18E9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8" y="1257300"/>
            <a:ext cx="63722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PRODUCT SALES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40450"/>
              </p:ext>
            </p:extLst>
          </p:nvPr>
        </p:nvGraphicFramePr>
        <p:xfrm>
          <a:off x="725714" y="3429000"/>
          <a:ext cx="10871198" cy="213181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057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354">
                  <a:extLst>
                    <a:ext uri="{9D8B030D-6E8A-4147-A177-3AD203B41FA5}">
                      <a16:colId xmlns:a16="http://schemas.microsoft.com/office/drawing/2014/main" val="407247983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1409831068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744146129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3993138542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3140197154"/>
                    </a:ext>
                  </a:extLst>
                </a:gridCol>
              </a:tblGrid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Price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City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Date 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Week of Year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Chair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Ikea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Budapest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Flower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Zip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London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1.000.000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Spaceship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Virgin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Budapest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Weblogic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Oracle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New</a:t>
                      </a:r>
                      <a:r>
                        <a:rPr lang="en-US" sz="1200" u="none" strike="noStrike" baseline="0" dirty="0">
                          <a:effectLst/>
                        </a:rPr>
                        <a:t> York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USA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C1E19E07-2712-4490-A0EC-412ED7EBF9E7}"/>
              </a:ext>
            </a:extLst>
          </p:cNvPr>
          <p:cNvSpPr/>
          <p:nvPr/>
        </p:nvSpPr>
        <p:spPr>
          <a:xfrm rot="5400000">
            <a:off x="1598574" y="2146114"/>
            <a:ext cx="319314" cy="206503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2FBDD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0E754B5-90B0-45A8-927D-5D08B2BFA726}"/>
              </a:ext>
            </a:extLst>
          </p:cNvPr>
          <p:cNvSpPr/>
          <p:nvPr/>
        </p:nvSpPr>
        <p:spPr>
          <a:xfrm rot="5400000">
            <a:off x="4108450" y="1769837"/>
            <a:ext cx="319314" cy="281758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4F568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2459062-6006-4407-A279-CFC1650E2DA3}"/>
              </a:ext>
            </a:extLst>
          </p:cNvPr>
          <p:cNvSpPr/>
          <p:nvPr/>
        </p:nvSpPr>
        <p:spPr>
          <a:xfrm rot="5400000">
            <a:off x="7024909" y="1741716"/>
            <a:ext cx="319315" cy="2873826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82FD3B3-816C-421B-8F08-27B5D6DA266A}"/>
              </a:ext>
            </a:extLst>
          </p:cNvPr>
          <p:cNvSpPr/>
          <p:nvPr/>
        </p:nvSpPr>
        <p:spPr>
          <a:xfrm rot="5400000">
            <a:off x="10000341" y="1741715"/>
            <a:ext cx="319313" cy="287382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AC18F-2F90-44C5-B5A9-2956DA2E71C5}"/>
              </a:ext>
            </a:extLst>
          </p:cNvPr>
          <p:cNvSpPr/>
          <p:nvPr/>
        </p:nvSpPr>
        <p:spPr>
          <a:xfrm>
            <a:off x="336145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Dimension 1: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748DB-AC44-4A50-875A-4F5A8FB5D5D6}"/>
              </a:ext>
            </a:extLst>
          </p:cNvPr>
          <p:cNvSpPr/>
          <p:nvPr/>
        </p:nvSpPr>
        <p:spPr>
          <a:xfrm>
            <a:off x="1347239" y="2193441"/>
            <a:ext cx="954107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Sales 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Fact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5A3306-2DDA-4016-B917-784A41D174F8}"/>
              </a:ext>
            </a:extLst>
          </p:cNvPr>
          <p:cNvSpPr/>
          <p:nvPr/>
        </p:nvSpPr>
        <p:spPr>
          <a:xfrm>
            <a:off x="634087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Dimension 2: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Market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D3AC9C-CC6E-4AE6-AE38-F52D3091B592}"/>
              </a:ext>
            </a:extLst>
          </p:cNvPr>
          <p:cNvSpPr/>
          <p:nvPr/>
        </p:nvSpPr>
        <p:spPr>
          <a:xfrm>
            <a:off x="936601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Dimension 3: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734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4450" y="0"/>
            <a:ext cx="1214755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MAPPING TO OUR SAMPLE DB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550AAB-2AD5-4D85-A1F5-80A64C279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307"/>
              </p:ext>
            </p:extLst>
          </p:nvPr>
        </p:nvGraphicFramePr>
        <p:xfrm>
          <a:off x="4805152" y="3421715"/>
          <a:ext cx="7105060" cy="931704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691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052">
                  <a:extLst>
                    <a:ext uri="{9D8B030D-6E8A-4147-A177-3AD203B41FA5}">
                      <a16:colId xmlns:a16="http://schemas.microsoft.com/office/drawing/2014/main" val="407247983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1409831068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744146129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3993138542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3140197154"/>
                    </a:ext>
                  </a:extLst>
                </a:gridCol>
              </a:tblGrid>
              <a:tr h="931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Price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City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Date 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Week of 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025548FC-17F0-4384-A0B5-05C5C5F0EAC7}"/>
              </a:ext>
            </a:extLst>
          </p:cNvPr>
          <p:cNvSpPr/>
          <p:nvPr/>
        </p:nvSpPr>
        <p:spPr>
          <a:xfrm rot="5400000">
            <a:off x="5328656" y="2488183"/>
            <a:ext cx="319314" cy="1366322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2FBDD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E14E04E-37BC-4FE9-9987-3E4F40662C51}"/>
              </a:ext>
            </a:extLst>
          </p:cNvPr>
          <p:cNvSpPr/>
          <p:nvPr/>
        </p:nvSpPr>
        <p:spPr>
          <a:xfrm rot="5400000">
            <a:off x="6995772" y="2227277"/>
            <a:ext cx="319314" cy="188813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4F568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EA99B8B-AC54-4DE1-A2B5-9F71E5D95F73}"/>
              </a:ext>
            </a:extLst>
          </p:cNvPr>
          <p:cNvSpPr/>
          <p:nvPr/>
        </p:nvSpPr>
        <p:spPr>
          <a:xfrm rot="5400000">
            <a:off x="8896121" y="2250446"/>
            <a:ext cx="319315" cy="184179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28C13699-990B-42BF-A12B-D9F438837204}"/>
              </a:ext>
            </a:extLst>
          </p:cNvPr>
          <p:cNvSpPr/>
          <p:nvPr/>
        </p:nvSpPr>
        <p:spPr>
          <a:xfrm rot="5400000">
            <a:off x="10802789" y="2223580"/>
            <a:ext cx="319313" cy="1895528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A42A3-3518-493B-A284-6DBF2E319646}"/>
              </a:ext>
            </a:extLst>
          </p:cNvPr>
          <p:cNvSpPr/>
          <p:nvPr/>
        </p:nvSpPr>
        <p:spPr>
          <a:xfrm>
            <a:off x="6521259" y="2186157"/>
            <a:ext cx="1271502" cy="520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Dimension 1: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Product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3C689-0357-483E-8E57-A6232F4D73F4}"/>
              </a:ext>
            </a:extLst>
          </p:cNvPr>
          <p:cNvSpPr/>
          <p:nvPr/>
        </p:nvSpPr>
        <p:spPr>
          <a:xfrm>
            <a:off x="5129410" y="2186156"/>
            <a:ext cx="697627" cy="520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Sales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Fact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D29704-9F32-4338-9C2A-122B36AE1094}"/>
              </a:ext>
            </a:extLst>
          </p:cNvPr>
          <p:cNvSpPr/>
          <p:nvPr/>
        </p:nvSpPr>
        <p:spPr>
          <a:xfrm>
            <a:off x="8415065" y="2186157"/>
            <a:ext cx="1271502" cy="520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Dimension 2: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Market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923E43-408B-422F-8B13-51AA07F648E6}"/>
              </a:ext>
            </a:extLst>
          </p:cNvPr>
          <p:cNvSpPr/>
          <p:nvPr/>
        </p:nvSpPr>
        <p:spPr>
          <a:xfrm>
            <a:off x="10347305" y="2186157"/>
            <a:ext cx="1271502" cy="520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Dimension 3: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Date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D35FEA0-8EE6-4B72-91E9-78A73C35D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40" y="1085620"/>
            <a:ext cx="4070943" cy="52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1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524166" y="3222306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647866" y="3293680"/>
            <a:ext cx="850900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12118" y="1029524"/>
            <a:ext cx="2453202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Warehouse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3699" y="1243375"/>
            <a:ext cx="362727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ETL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Extract Transform Load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3699" y="3862387"/>
            <a:ext cx="5011757" cy="2064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Link between OLTP and DW</a:t>
            </a:r>
          </a:p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Data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enrichment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from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external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source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Tool or code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767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EXPLOITATION </a:t>
            </a:r>
            <a:r>
              <a:rPr lang="en-US" sz="2800" spc="-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ISSUES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241291" y="2321646"/>
            <a:ext cx="7709418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444444"/>
                </a:solidFill>
                <a:latin typeface="Arial Black" panose="020B0A04020102020204" pitchFamily="34" charset="0"/>
              </a:rPr>
              <a:t>DW = RAW DATA</a:t>
            </a:r>
          </a:p>
          <a:p>
            <a:pPr algn="ctr"/>
            <a:endParaRPr lang="en-US" sz="44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Still too slow</a:t>
            </a: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Different business fields needs different data / aggregation </a:t>
            </a: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SLICING AND DICING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84" y="1187842"/>
            <a:ext cx="6477778" cy="4904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00227" y="1003176"/>
            <a:ext cx="205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All Flower sale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1" y="1003176"/>
            <a:ext cx="4561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All sale of Budapest and New York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4639" y="6092042"/>
            <a:ext cx="496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The current sale vs prev. weeks sales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5722710"/>
            <a:ext cx="456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Furniture sales of a year in Europe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7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16" name="Flowchart: Magnetic Disk 15"/>
          <p:cNvSpPr/>
          <p:nvPr/>
        </p:nvSpPr>
        <p:spPr>
          <a:xfrm>
            <a:off x="2667000" y="173913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667000" y="325323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2667000" y="479272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88183" y="596239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65670" y="108585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1746171" y="325323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4A256E-B575-4A5E-889B-52CB2E6DBA3C}"/>
              </a:ext>
            </a:extLst>
          </p:cNvPr>
          <p:cNvSpPr/>
          <p:nvPr/>
        </p:nvSpPr>
        <p:spPr>
          <a:xfrm>
            <a:off x="5633699" y="41372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Analytics driven data marts </a:t>
            </a:r>
          </a:p>
          <a:p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Subset Of DW</a:t>
            </a:r>
          </a:p>
          <a:p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Slice of a subject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357B89-D83E-469D-B008-94B4F1890E3A}"/>
              </a:ext>
            </a:extLst>
          </p:cNvPr>
          <p:cNvSpPr/>
          <p:nvPr/>
        </p:nvSpPr>
        <p:spPr>
          <a:xfrm>
            <a:off x="5633699" y="1243375"/>
            <a:ext cx="499611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DATA 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Delivery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63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1" grpId="0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THE IDEAL WORLD OF DATA PERSISTENCY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r="4187"/>
          <a:stretch/>
        </p:blipFill>
        <p:spPr>
          <a:xfrm>
            <a:off x="263611" y="1954353"/>
            <a:ext cx="5832389" cy="35413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10" y="1954353"/>
            <a:ext cx="5832389" cy="354131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2472" y="2521254"/>
            <a:ext cx="439466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Infinite storage 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Immediate data write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Immediate data read</a:t>
            </a:r>
          </a:p>
        </p:txBody>
      </p:sp>
      <p:pic>
        <p:nvPicPr>
          <p:cNvPr id="2" name="Picture 4" descr="KÃ©ptalÃ¡lat a kÃ¶vetkezÅre: âcrowded beachâ">
            <a:extLst>
              <a:ext uri="{FF2B5EF4-FFF2-40B4-BE49-F238E27FC236}">
                <a16:creationId xmlns:a16="http://schemas.microsoft.com/office/drawing/2014/main" id="{487ADADF-1D58-4D66-AD93-B8A9A485A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8390"/>
          <a:stretch/>
        </p:blipFill>
        <p:spPr bwMode="auto">
          <a:xfrm>
            <a:off x="6263109" y="1954353"/>
            <a:ext cx="5745303" cy="35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CEC213-443D-4A32-A6E2-B2B2F7870A5B}"/>
              </a:ext>
            </a:extLst>
          </p:cNvPr>
          <p:cNvSpPr txBox="1"/>
          <p:nvPr/>
        </p:nvSpPr>
        <p:spPr>
          <a:xfrm>
            <a:off x="2150958" y="1362332"/>
            <a:ext cx="2184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WHAT WE WISH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E37F8-75BC-4471-9608-11855148892D}"/>
              </a:ext>
            </a:extLst>
          </p:cNvPr>
          <p:cNvSpPr txBox="1"/>
          <p:nvPr/>
        </p:nvSpPr>
        <p:spPr>
          <a:xfrm>
            <a:off x="8241662" y="1362331"/>
            <a:ext cx="2184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REALITY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1BAD14-14A2-48E8-870B-C6D4D525FE69}"/>
              </a:ext>
            </a:extLst>
          </p:cNvPr>
          <p:cNvSpPr/>
          <p:nvPr/>
        </p:nvSpPr>
        <p:spPr>
          <a:xfrm>
            <a:off x="6263108" y="1954353"/>
            <a:ext cx="5745303" cy="354131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77375E-72F1-4698-8A22-242A9A6BF12E}"/>
              </a:ext>
            </a:extLst>
          </p:cNvPr>
          <p:cNvSpPr/>
          <p:nvPr/>
        </p:nvSpPr>
        <p:spPr>
          <a:xfrm>
            <a:off x="6447101" y="2028203"/>
            <a:ext cx="5440977" cy="4068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Read and write depends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on your data volume.</a:t>
            </a:r>
          </a:p>
          <a:p>
            <a:pPr algn="ctr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Read and write go against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each other.</a:t>
            </a:r>
          </a:p>
          <a:p>
            <a:pPr algn="ctr">
              <a:lnSpc>
                <a:spcPct val="150000"/>
              </a:lnSpc>
            </a:pPr>
            <a:endParaRPr lang="en-US" sz="3600" spc="-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2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12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320292" y="17401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320292" y="28801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304417" y="40076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304417" y="51831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3750230" y="3259582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604000" y="172008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6604000" y="323418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604000" y="477367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20" name="Flowchart: Document 19"/>
          <p:cNvSpPr/>
          <p:nvPr/>
        </p:nvSpPr>
        <p:spPr>
          <a:xfrm>
            <a:off x="8949390" y="1740154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 </a:t>
            </a:r>
          </a:p>
          <a:p>
            <a:pPr algn="ctr"/>
            <a:r>
              <a:rPr lang="en-US" dirty="0"/>
              <a:t>Analytics</a:t>
            </a:r>
          </a:p>
        </p:txBody>
      </p:sp>
      <p:sp>
        <p:nvSpPr>
          <p:cNvPr id="21" name="Flowchart: Document 20"/>
          <p:cNvSpPr/>
          <p:nvPr/>
        </p:nvSpPr>
        <p:spPr>
          <a:xfrm>
            <a:off x="8949390" y="3336798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Reports</a:t>
            </a:r>
            <a:endParaRPr lang="en-US" dirty="0"/>
          </a:p>
        </p:txBody>
      </p:sp>
      <p:sp>
        <p:nvSpPr>
          <p:cNvPr id="22" name="Flowchart: Document 21"/>
          <p:cNvSpPr/>
          <p:nvPr/>
        </p:nvSpPr>
        <p:spPr>
          <a:xfrm>
            <a:off x="8949390" y="493344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790874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6075" y="60470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183" y="594334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09167" y="10668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73237" y="1066800"/>
            <a:ext cx="25591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83122" y="1066800"/>
            <a:ext cx="2343578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BI Analytics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2670" y="106680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5683171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ight Arrow 22">
            <a:extLst>
              <a:ext uri="{FF2B5EF4-FFF2-40B4-BE49-F238E27FC236}">
                <a16:creationId xmlns:a16="http://schemas.microsoft.com/office/drawing/2014/main" id="{535A312D-0089-4DF6-8FF4-B350F58E0E01}"/>
              </a:ext>
            </a:extLst>
          </p:cNvPr>
          <p:cNvSpPr/>
          <p:nvPr/>
        </p:nvSpPr>
        <p:spPr>
          <a:xfrm>
            <a:off x="8136123" y="3275076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8" grpId="0"/>
      <p:bldP spid="31" grpId="0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Reading recommendation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14FA41-022C-4B12-B1D7-F6DD9A4E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411" y="2328137"/>
            <a:ext cx="2350404" cy="29710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8A89E5-7766-47A4-8A38-246B68FCA50F}"/>
              </a:ext>
            </a:extLst>
          </p:cNvPr>
          <p:cNvSpPr/>
          <p:nvPr/>
        </p:nvSpPr>
        <p:spPr>
          <a:xfrm>
            <a:off x="6783319" y="4606683"/>
            <a:ext cx="461613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  <a:hlinkClick r:id="rId4"/>
              </a:rPr>
              <a:t>http://tdan.com/data-warehouse-design-inmon-versus-kimball/20300</a:t>
            </a:r>
            <a:endParaRPr lang="en-US" sz="1400" dirty="0">
              <a:latin typeface="Arial Black" panose="020B0A04020102020204" pitchFamily="34" charset="0"/>
            </a:endParaRPr>
          </a:p>
          <a:p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7666EC-8594-49C9-A43A-A3D20A249EB9}"/>
              </a:ext>
            </a:extLst>
          </p:cNvPr>
          <p:cNvSpPr/>
          <p:nvPr/>
        </p:nvSpPr>
        <p:spPr>
          <a:xfrm>
            <a:off x="6783319" y="2196381"/>
            <a:ext cx="14991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333333"/>
                </a:solidFill>
                <a:latin typeface="Tahoma" panose="020B0604030504040204" pitchFamily="34" charset="0"/>
              </a:rPr>
              <a:t>Data Warehouse Design – Inmon versus Kimball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FFEEF-9F7E-4B6D-BC7F-D09DA8640EF7}"/>
              </a:ext>
            </a:extLst>
          </p:cNvPr>
          <p:cNvSpPr/>
          <p:nvPr/>
        </p:nvSpPr>
        <p:spPr>
          <a:xfrm>
            <a:off x="3204446" y="1246540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BOOK: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7DC0AE-6F65-43FF-9A6D-37A1514628D8}"/>
              </a:ext>
            </a:extLst>
          </p:cNvPr>
          <p:cNvSpPr/>
          <p:nvPr/>
        </p:nvSpPr>
        <p:spPr>
          <a:xfrm>
            <a:off x="6458265" y="1227185"/>
            <a:ext cx="2036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ARTICLE: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090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COMPROMISE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61726" y="2233168"/>
            <a:ext cx="116685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PERFORMANCE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OR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VOLUME 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?</a:t>
            </a:r>
          </a:p>
          <a:p>
            <a:pPr algn="ctr"/>
            <a:endParaRPr lang="en-US" sz="5400" spc="-200" dirty="0">
              <a:solidFill>
                <a:srgbClr val="00B050"/>
              </a:solidFill>
              <a:latin typeface="Arial Black"/>
            </a:endParaRPr>
          </a:p>
          <a:p>
            <a:pPr algn="ctr"/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WRITE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OR READ 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3149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SEPARATION OF DATA LAYERS</a:t>
            </a:r>
          </a:p>
        </p:txBody>
      </p:sp>
      <p:sp>
        <p:nvSpPr>
          <p:cNvPr id="16" name="Oval 15"/>
          <p:cNvSpPr/>
          <p:nvPr/>
        </p:nvSpPr>
        <p:spPr>
          <a:xfrm>
            <a:off x="1832364" y="1424488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Operation1</a:t>
            </a:r>
          </a:p>
        </p:txBody>
      </p:sp>
      <p:sp>
        <p:nvSpPr>
          <p:cNvPr id="17" name="Oval 16"/>
          <p:cNvSpPr/>
          <p:nvPr/>
        </p:nvSpPr>
        <p:spPr>
          <a:xfrm>
            <a:off x="2855560" y="1397546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Operation2</a:t>
            </a:r>
          </a:p>
        </p:txBody>
      </p:sp>
      <p:sp>
        <p:nvSpPr>
          <p:cNvPr id="18" name="Oval 17"/>
          <p:cNvSpPr/>
          <p:nvPr/>
        </p:nvSpPr>
        <p:spPr>
          <a:xfrm>
            <a:off x="3854965" y="138393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Operation3</a:t>
            </a:r>
          </a:p>
        </p:txBody>
      </p:sp>
      <p:sp>
        <p:nvSpPr>
          <p:cNvPr id="19" name="Oval 18"/>
          <p:cNvSpPr/>
          <p:nvPr/>
        </p:nvSpPr>
        <p:spPr>
          <a:xfrm>
            <a:off x="5856515" y="1370606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Operation5</a:t>
            </a:r>
          </a:p>
        </p:txBody>
      </p:sp>
      <p:sp>
        <p:nvSpPr>
          <p:cNvPr id="20" name="Oval 19"/>
          <p:cNvSpPr/>
          <p:nvPr/>
        </p:nvSpPr>
        <p:spPr>
          <a:xfrm>
            <a:off x="4878642" y="1397255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Operation4</a:t>
            </a:r>
          </a:p>
        </p:txBody>
      </p:sp>
      <p:sp>
        <p:nvSpPr>
          <p:cNvPr id="13" name="Up-Down Arrow 12"/>
          <p:cNvSpPr/>
          <p:nvPr/>
        </p:nvSpPr>
        <p:spPr>
          <a:xfrm>
            <a:off x="2079759" y="2361364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Up-Down Arrow 20"/>
          <p:cNvSpPr/>
          <p:nvPr/>
        </p:nvSpPr>
        <p:spPr>
          <a:xfrm>
            <a:off x="3098103" y="2361364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p-Down Arrow 21"/>
          <p:cNvSpPr/>
          <p:nvPr/>
        </p:nvSpPr>
        <p:spPr>
          <a:xfrm>
            <a:off x="4091835" y="2376572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p-Down Arrow 22"/>
          <p:cNvSpPr/>
          <p:nvPr/>
        </p:nvSpPr>
        <p:spPr>
          <a:xfrm>
            <a:off x="5110179" y="2395618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p-Down Arrow 23"/>
          <p:cNvSpPr/>
          <p:nvPr/>
        </p:nvSpPr>
        <p:spPr>
          <a:xfrm>
            <a:off x="6103911" y="2334840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873765" y="3063274"/>
            <a:ext cx="4876801" cy="312266"/>
          </a:xfrm>
          <a:prstGeom prst="rect">
            <a:avLst/>
          </a:prstGeom>
          <a:solidFill>
            <a:srgbClr val="CDD0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41716" y="1233715"/>
            <a:ext cx="5152571" cy="512898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Magnetic Disk 27"/>
          <p:cNvSpPr/>
          <p:nvPr/>
        </p:nvSpPr>
        <p:spPr>
          <a:xfrm>
            <a:off x="1877660" y="3522498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2878208" y="3530946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0" name="Flowchart: Magnetic Disk 29"/>
          <p:cNvSpPr/>
          <p:nvPr/>
        </p:nvSpPr>
        <p:spPr>
          <a:xfrm>
            <a:off x="3900261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1" name="Flowchart: Magnetic Disk 30"/>
          <p:cNvSpPr/>
          <p:nvPr/>
        </p:nvSpPr>
        <p:spPr>
          <a:xfrm>
            <a:off x="4900809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2" name="Flowchart: Magnetic Disk 31"/>
          <p:cNvSpPr/>
          <p:nvPr/>
        </p:nvSpPr>
        <p:spPr>
          <a:xfrm>
            <a:off x="5922862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1852712" y="5254010"/>
            <a:ext cx="4918203" cy="954253"/>
          </a:xfrm>
          <a:prstGeom prst="flowChartMagneticDisk">
            <a:avLst/>
          </a:prstGeom>
          <a:solidFill>
            <a:srgbClr val="88DAE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09263" y="3923998"/>
            <a:ext cx="3177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/>
              </a:rPr>
              <a:t>Operational  Data Layer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09263" y="5450124"/>
            <a:ext cx="2899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/>
              </a:rPr>
              <a:t>Analytical Data Layer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7321229" y="3923999"/>
            <a:ext cx="838200" cy="345169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 Arrow 42"/>
          <p:cNvSpPr/>
          <p:nvPr/>
        </p:nvSpPr>
        <p:spPr>
          <a:xfrm>
            <a:off x="7321229" y="5474287"/>
            <a:ext cx="838200" cy="345169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Arrow 7">
            <a:extLst>
              <a:ext uri="{FF2B5EF4-FFF2-40B4-BE49-F238E27FC236}">
                <a16:creationId xmlns:a16="http://schemas.microsoft.com/office/drawing/2014/main" id="{C2E9DA4F-83A3-400E-802B-C3CAA4E87B73}"/>
              </a:ext>
            </a:extLst>
          </p:cNvPr>
          <p:cNvSpPr/>
          <p:nvPr/>
        </p:nvSpPr>
        <p:spPr>
          <a:xfrm rot="16200000">
            <a:off x="3915713" y="3945016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/>
      <p:bldP spid="4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8477751" y="1339194"/>
            <a:ext cx="18473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477265"/>
              </p:ext>
            </p:extLst>
          </p:nvPr>
        </p:nvGraphicFramePr>
        <p:xfrm>
          <a:off x="687185" y="1339195"/>
          <a:ext cx="11028220" cy="41356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0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8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</a:rPr>
                        <a:t>OPERATIONAL 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ANALYTICAL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Data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60-90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3-10 years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Immutability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Can update 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No </a:t>
                      </a:r>
                      <a:r>
                        <a:rPr lang="hu-HU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update </a:t>
                      </a: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/ rare delete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370255"/>
                  </a:ext>
                </a:extLst>
              </a:tr>
              <a:tr h="4444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Operation and administration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Analysts and Stakeholders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9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Performance sensitive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Not performance critical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33">
                <a:tc row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Optimized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Many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Few users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9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Simple </a:t>
                      </a: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queries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Complex queries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Real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Delayed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4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Write optimized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Read optimized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7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e 10"/>
          <p:cNvSpPr/>
          <p:nvPr/>
        </p:nvSpPr>
        <p:spPr>
          <a:xfrm flipH="1">
            <a:off x="-3983350" y="1539078"/>
            <a:ext cx="9144000" cy="91440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 flipH="1">
            <a:off x="-3068950" y="2453478"/>
            <a:ext cx="7315200" cy="73152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087225" cy="93268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</a:rPr>
              <a:t>TYPES OF ANALYTICS</a:t>
            </a:r>
          </a:p>
        </p:txBody>
      </p:sp>
      <p:sp>
        <p:nvSpPr>
          <p:cNvPr id="9" name="Pie 8"/>
          <p:cNvSpPr/>
          <p:nvPr/>
        </p:nvSpPr>
        <p:spPr>
          <a:xfrm flipH="1">
            <a:off x="-2154550" y="3367878"/>
            <a:ext cx="5486400" cy="54864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7F3F7"/>
              </a:solidFill>
            </a:endParaRPr>
          </a:p>
        </p:txBody>
      </p:sp>
      <p:sp>
        <p:nvSpPr>
          <p:cNvPr id="4" name="Pie 3"/>
          <p:cNvSpPr/>
          <p:nvPr/>
        </p:nvSpPr>
        <p:spPr>
          <a:xfrm flipH="1">
            <a:off x="-1240150" y="4282278"/>
            <a:ext cx="3657600" cy="36576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362" y="5157024"/>
            <a:ext cx="1190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Reporting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5721" y="3660239"/>
            <a:ext cx="104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Analysis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5720" y="2745839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Monitoring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5721" y="1919307"/>
            <a:ext cx="12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Prediction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991162" y="5341690"/>
            <a:ext cx="36728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835707" y="5157024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happened ?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810620" y="3859586"/>
            <a:ext cx="470190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57085" y="3669320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did it happen ?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105633" y="2946453"/>
            <a:ext cx="3204169" cy="35645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95006" y="2797113"/>
            <a:ext cx="292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happening now ?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991163" y="2103973"/>
            <a:ext cx="403510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312664" y="191930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might happen 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22C3E-46FE-4FD7-B220-B3C75B9DB695}"/>
              </a:ext>
            </a:extLst>
          </p:cNvPr>
          <p:cNvSpPr txBox="1"/>
          <p:nvPr/>
        </p:nvSpPr>
        <p:spPr>
          <a:xfrm>
            <a:off x="5904252" y="5235787"/>
            <a:ext cx="6117956" cy="79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  <a:latin typeface="Arial Black" panose="020B0A04020102020204" pitchFamily="34" charset="0"/>
              </a:rPr>
              <a:t>BUSINESS </a:t>
            </a:r>
          </a:p>
          <a:p>
            <a:pPr lvl="0" algn="r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  <a:latin typeface="Arial Black" panose="020B0A04020102020204" pitchFamily="34" charset="0"/>
              </a:rPr>
              <a:t>INTELLIGENCE (BI)</a:t>
            </a:r>
          </a:p>
        </p:txBody>
      </p:sp>
    </p:spTree>
    <p:extLst>
      <p:ext uri="{BB962C8B-B14F-4D97-AF65-F5344CB8AC3E}">
        <p14:creationId xmlns:p14="http://schemas.microsoft.com/office/powerpoint/2010/main" val="30226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4" grpId="0" animBg="1"/>
      <p:bldP spid="5" grpId="0"/>
      <p:bldP spid="12" grpId="0"/>
      <p:bldP spid="13" grpId="0"/>
      <p:bldP spid="14" grpId="0"/>
      <p:bldP spid="17" grpId="0"/>
      <p:bldP spid="19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087225" cy="93268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buClrTx/>
            </a:pPr>
            <a:r>
              <a:rPr lang="en-US" sz="2800" spc="-200">
                <a:solidFill>
                  <a:srgbClr val="808080"/>
                </a:solidFill>
              </a:rPr>
              <a:t>TYPES OF ANALYTICS</a:t>
            </a:r>
            <a:endParaRPr lang="en-US" sz="2800" spc="-200" dirty="0">
              <a:solidFill>
                <a:srgbClr val="80808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E2F4-02A8-4288-9D4D-E056B550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909763"/>
            <a:ext cx="6419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61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320292" y="17401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320292" y="28801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304417" y="40076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304417" y="51831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3750230" y="3259582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604000" y="172008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6604000" y="323418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604000" y="477367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20" name="Flowchart: Document 19"/>
          <p:cNvSpPr/>
          <p:nvPr/>
        </p:nvSpPr>
        <p:spPr>
          <a:xfrm>
            <a:off x="8949390" y="1740154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 </a:t>
            </a:r>
          </a:p>
          <a:p>
            <a:pPr algn="ctr"/>
            <a:r>
              <a:rPr lang="en-US" dirty="0"/>
              <a:t>Analytics</a:t>
            </a:r>
          </a:p>
        </p:txBody>
      </p:sp>
      <p:sp>
        <p:nvSpPr>
          <p:cNvPr id="21" name="Flowchart: Document 20"/>
          <p:cNvSpPr/>
          <p:nvPr/>
        </p:nvSpPr>
        <p:spPr>
          <a:xfrm>
            <a:off x="8949390" y="3336798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Reports</a:t>
            </a:r>
            <a:endParaRPr lang="en-US" dirty="0"/>
          </a:p>
        </p:txBody>
      </p:sp>
      <p:sp>
        <p:nvSpPr>
          <p:cNvPr id="22" name="Flowchart: Document 21"/>
          <p:cNvSpPr/>
          <p:nvPr/>
        </p:nvSpPr>
        <p:spPr>
          <a:xfrm>
            <a:off x="8949390" y="493344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790874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6075" y="60470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183" y="594334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09167" y="10668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73237" y="1066800"/>
            <a:ext cx="25591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83122" y="1066800"/>
            <a:ext cx="2343578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BI Analytics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2670" y="106680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5683171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ight Arrow 22">
            <a:extLst>
              <a:ext uri="{FF2B5EF4-FFF2-40B4-BE49-F238E27FC236}">
                <a16:creationId xmlns:a16="http://schemas.microsoft.com/office/drawing/2014/main" id="{535A312D-0089-4DF6-8FF4-B350F58E0E01}"/>
              </a:ext>
            </a:extLst>
          </p:cNvPr>
          <p:cNvSpPr/>
          <p:nvPr/>
        </p:nvSpPr>
        <p:spPr>
          <a:xfrm>
            <a:off x="8136123" y="3275076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3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8" grpId="0"/>
      <p:bldP spid="31" grpId="0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4" name="Flowchart: Magnetic Disk 3"/>
          <p:cNvSpPr/>
          <p:nvPr/>
        </p:nvSpPr>
        <p:spPr>
          <a:xfrm>
            <a:off x="1692275" y="17147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692275" y="28547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676400" y="39822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676400" y="51577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88058" y="60216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81150" y="10414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2" name="Rectangle 1"/>
          <p:cNvSpPr/>
          <p:nvPr/>
        </p:nvSpPr>
        <p:spPr>
          <a:xfrm>
            <a:off x="4179906" y="1166152"/>
            <a:ext cx="593162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OLTP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Online Transaction Processing Systems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3016" y="3896106"/>
            <a:ext cx="3200556" cy="1399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Operational data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Write optimized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Unsuitable for analytics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3368395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28283</TotalTime>
  <Words>541</Words>
  <Application>Microsoft Office PowerPoint</Application>
  <PresentationFormat>Widescreen</PresentationFormat>
  <Paragraphs>292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Aharoni</vt:lpstr>
      <vt:lpstr>Arial</vt:lpstr>
      <vt:lpstr>Arial Black</vt:lpstr>
      <vt:lpstr>Calibri</vt:lpstr>
      <vt:lpstr>Lucida Grande</vt:lpstr>
      <vt:lpstr>Tahoma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1618</cp:revision>
  <cp:lastPrinted>2014-07-09T13:30:36Z</cp:lastPrinted>
  <dcterms:created xsi:type="dcterms:W3CDTF">2014-07-08T13:27:24Z</dcterms:created>
  <dcterms:modified xsi:type="dcterms:W3CDTF">2020-09-27T13:29:20Z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